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BB77E-7FAA-480D-AAB7-6BE4E6F1DB4E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ECA954-BA05-412A-911B-E6AD7027D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37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611DFF-B329-4FCD-8BBC-F23F8FAE692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98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41DA82-F4FF-4F4A-8950-53C29FE928E4}" type="slidenum">
              <a:rPr lang="en-US"/>
              <a:pPr/>
              <a:t>10</a:t>
            </a:fld>
            <a:endParaRPr lang="en-US"/>
          </a:p>
        </p:txBody>
      </p:sp>
      <p:sp>
        <p:nvSpPr>
          <p:cNvPr id="105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sz="16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28E1-6E29-4A92-B9EC-9BC92B255AC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2E0B-26E4-4A78-B15B-E4AFD3A89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3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28E1-6E29-4A92-B9EC-9BC92B255AC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2E0B-26E4-4A78-B15B-E4AFD3A89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8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28E1-6E29-4A92-B9EC-9BC92B255AC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2E0B-26E4-4A78-B15B-E4AFD3A89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7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28E1-6E29-4A92-B9EC-9BC92B255AC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2E0B-26E4-4A78-B15B-E4AFD3A89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35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28E1-6E29-4A92-B9EC-9BC92B255AC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2E0B-26E4-4A78-B15B-E4AFD3A89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41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28E1-6E29-4A92-B9EC-9BC92B255AC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2E0B-26E4-4A78-B15B-E4AFD3A89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9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28E1-6E29-4A92-B9EC-9BC92B255AC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2E0B-26E4-4A78-B15B-E4AFD3A89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49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28E1-6E29-4A92-B9EC-9BC92B255AC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2E0B-26E4-4A78-B15B-E4AFD3A89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71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28E1-6E29-4A92-B9EC-9BC92B255AC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2E0B-26E4-4A78-B15B-E4AFD3A89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1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28E1-6E29-4A92-B9EC-9BC92B255AC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2E0B-26E4-4A78-B15B-E4AFD3A89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69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28E1-6E29-4A92-B9EC-9BC92B255AC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2E0B-26E4-4A78-B15B-E4AFD3A89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52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928E1-6E29-4A92-B9EC-9BC92B255AC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22E0B-26E4-4A78-B15B-E4AFD3A89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95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wmf"/><Relationship Id="rId7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World History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Pre-civilization to </a:t>
            </a:r>
          </a:p>
          <a:p>
            <a:r>
              <a:rPr lang="en-US" dirty="0" smtClean="0"/>
              <a:t>Agricultural Revolution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73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7712075"/>
            <a:ext cx="2133600" cy="365125"/>
          </a:xfrm>
        </p:spPr>
        <p:txBody>
          <a:bodyPr/>
          <a:lstStyle/>
          <a:p>
            <a:fld id="{C20E9696-7AB8-4693-A7D8-42C155BBBE73}" type="slidenum">
              <a:rPr lang="en-US"/>
              <a:pPr/>
              <a:t>10</a:t>
            </a:fld>
            <a:endParaRPr lang="en-US"/>
          </a:p>
        </p:txBody>
      </p:sp>
      <p:pic>
        <p:nvPicPr>
          <p:cNvPr id="104450" name="Picture 2" descr="MAP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4" t="20976" r="2773" b="9796"/>
          <a:stretch>
            <a:fillRect/>
          </a:stretch>
        </p:blipFill>
        <p:spPr bwMode="auto">
          <a:xfrm>
            <a:off x="1279525" y="1889125"/>
            <a:ext cx="6400800" cy="3249612"/>
          </a:xfrm>
          <a:prstGeom prst="rect">
            <a:avLst/>
          </a:prstGeom>
          <a:noFill/>
          <a:ln w="3175">
            <a:solidFill>
              <a:srgbClr val="CD7C1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452" name="Oval 4"/>
          <p:cNvSpPr>
            <a:spLocks noChangeArrowheads="1"/>
          </p:cNvSpPr>
          <p:nvPr/>
        </p:nvSpPr>
        <p:spPr bwMode="auto">
          <a:xfrm>
            <a:off x="4937125" y="3138488"/>
            <a:ext cx="185738" cy="249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1554163" y="3505200"/>
            <a:ext cx="9842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Mesoamerica</a:t>
            </a:r>
          </a:p>
        </p:txBody>
      </p:sp>
      <p:sp>
        <p:nvSpPr>
          <p:cNvPr id="104454" name="Text Box 6"/>
          <p:cNvSpPr txBox="1">
            <a:spLocks noChangeArrowheads="1"/>
          </p:cNvSpPr>
          <p:nvPr/>
        </p:nvSpPr>
        <p:spPr bwMode="auto">
          <a:xfrm>
            <a:off x="2286000" y="3962400"/>
            <a:ext cx="606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Andes</a:t>
            </a:r>
            <a:r>
              <a:rPr lang="en-US" sz="100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04455" name="Text Box 7"/>
          <p:cNvSpPr txBox="1">
            <a:spLocks noChangeArrowheads="1"/>
          </p:cNvSpPr>
          <p:nvPr/>
        </p:nvSpPr>
        <p:spPr bwMode="auto">
          <a:xfrm>
            <a:off x="2925763" y="3962400"/>
            <a:ext cx="7826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Amazonia</a:t>
            </a:r>
          </a:p>
        </p:txBody>
      </p:sp>
      <p:sp>
        <p:nvSpPr>
          <p:cNvPr id="104456" name="Text Box 8"/>
          <p:cNvSpPr txBox="1">
            <a:spLocks noChangeArrowheads="1"/>
          </p:cNvSpPr>
          <p:nvPr/>
        </p:nvSpPr>
        <p:spPr bwMode="auto">
          <a:xfrm>
            <a:off x="2743200" y="2681288"/>
            <a:ext cx="15557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Eastern North America</a:t>
            </a:r>
          </a:p>
        </p:txBody>
      </p:sp>
      <p:sp>
        <p:nvSpPr>
          <p:cNvPr id="104457" name="Text Box 9"/>
          <p:cNvSpPr txBox="1">
            <a:spLocks noChangeArrowheads="1"/>
          </p:cNvSpPr>
          <p:nvPr/>
        </p:nvSpPr>
        <p:spPr bwMode="auto">
          <a:xfrm>
            <a:off x="6765925" y="3595688"/>
            <a:ext cx="9080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New Guinea</a:t>
            </a:r>
          </a:p>
        </p:txBody>
      </p:sp>
      <p:sp>
        <p:nvSpPr>
          <p:cNvPr id="104458" name="Text Box 10"/>
          <p:cNvSpPr txBox="1">
            <a:spLocks noChangeArrowheads="1"/>
          </p:cNvSpPr>
          <p:nvPr/>
        </p:nvSpPr>
        <p:spPr bwMode="auto">
          <a:xfrm>
            <a:off x="5668963" y="2773363"/>
            <a:ext cx="5365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China</a:t>
            </a:r>
          </a:p>
        </p:txBody>
      </p:sp>
      <p:sp>
        <p:nvSpPr>
          <p:cNvPr id="104459" name="Text Box 11"/>
          <p:cNvSpPr txBox="1">
            <a:spLocks noChangeArrowheads="1"/>
          </p:cNvSpPr>
          <p:nvPr/>
        </p:nvSpPr>
        <p:spPr bwMode="auto">
          <a:xfrm>
            <a:off x="4937125" y="3687763"/>
            <a:ext cx="6842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Ethiopia</a:t>
            </a:r>
          </a:p>
        </p:txBody>
      </p:sp>
      <p:sp>
        <p:nvSpPr>
          <p:cNvPr id="104460" name="Oval 12"/>
          <p:cNvSpPr>
            <a:spLocks noChangeArrowheads="1"/>
          </p:cNvSpPr>
          <p:nvPr/>
        </p:nvSpPr>
        <p:spPr bwMode="auto">
          <a:xfrm>
            <a:off x="2835275" y="3870325"/>
            <a:ext cx="123825" cy="309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1" name="Oval 13"/>
          <p:cNvSpPr>
            <a:spLocks noChangeArrowheads="1"/>
          </p:cNvSpPr>
          <p:nvPr/>
        </p:nvSpPr>
        <p:spPr bwMode="auto">
          <a:xfrm>
            <a:off x="3017838" y="3778250"/>
            <a:ext cx="247650" cy="1873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2" name="Oval 14"/>
          <p:cNvSpPr>
            <a:spLocks noChangeArrowheads="1"/>
          </p:cNvSpPr>
          <p:nvPr/>
        </p:nvSpPr>
        <p:spPr bwMode="auto">
          <a:xfrm>
            <a:off x="2651125" y="2863850"/>
            <a:ext cx="123825" cy="2476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3" name="Oval 15"/>
          <p:cNvSpPr>
            <a:spLocks noChangeArrowheads="1"/>
          </p:cNvSpPr>
          <p:nvPr/>
        </p:nvSpPr>
        <p:spPr bwMode="auto">
          <a:xfrm>
            <a:off x="3932238" y="3505200"/>
            <a:ext cx="373062" cy="1857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4" name="Text Box 16"/>
          <p:cNvSpPr txBox="1">
            <a:spLocks noChangeArrowheads="1"/>
          </p:cNvSpPr>
          <p:nvPr/>
        </p:nvSpPr>
        <p:spPr bwMode="auto">
          <a:xfrm>
            <a:off x="3475038" y="3413125"/>
            <a:ext cx="542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West</a:t>
            </a:r>
          </a:p>
          <a:p>
            <a:r>
              <a:rPr lang="en-US" sz="1000" b="1" dirty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Africa</a:t>
            </a:r>
          </a:p>
        </p:txBody>
      </p:sp>
      <p:sp>
        <p:nvSpPr>
          <p:cNvPr id="104467" name="Oval 19"/>
          <p:cNvSpPr>
            <a:spLocks noChangeArrowheads="1"/>
          </p:cNvSpPr>
          <p:nvPr/>
        </p:nvSpPr>
        <p:spPr bwMode="auto">
          <a:xfrm>
            <a:off x="4846638" y="3687763"/>
            <a:ext cx="123825" cy="1238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8" name="Text Box 20"/>
          <p:cNvSpPr txBox="1">
            <a:spLocks noChangeArrowheads="1"/>
          </p:cNvSpPr>
          <p:nvPr/>
        </p:nvSpPr>
        <p:spPr bwMode="auto">
          <a:xfrm>
            <a:off x="5029200" y="3048000"/>
            <a:ext cx="11398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Fertile Crescent</a:t>
            </a:r>
          </a:p>
        </p:txBody>
      </p:sp>
      <p:sp>
        <p:nvSpPr>
          <p:cNvPr id="104469" name="Oval 21"/>
          <p:cNvSpPr>
            <a:spLocks noChangeArrowheads="1"/>
          </p:cNvSpPr>
          <p:nvPr/>
        </p:nvSpPr>
        <p:spPr bwMode="auto">
          <a:xfrm>
            <a:off x="6675438" y="3778250"/>
            <a:ext cx="187325" cy="1873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70" name="Oval 22"/>
          <p:cNvSpPr>
            <a:spLocks noChangeArrowheads="1"/>
          </p:cNvSpPr>
          <p:nvPr/>
        </p:nvSpPr>
        <p:spPr bwMode="auto">
          <a:xfrm>
            <a:off x="6126163" y="2955925"/>
            <a:ext cx="185737" cy="1857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72" name="Oval 24"/>
          <p:cNvSpPr>
            <a:spLocks noChangeArrowheads="1"/>
          </p:cNvSpPr>
          <p:nvPr/>
        </p:nvSpPr>
        <p:spPr bwMode="auto">
          <a:xfrm>
            <a:off x="2286000" y="332105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501" name="Oval 53"/>
          <p:cNvSpPr>
            <a:spLocks noChangeArrowheads="1"/>
          </p:cNvSpPr>
          <p:nvPr/>
        </p:nvSpPr>
        <p:spPr bwMode="auto">
          <a:xfrm>
            <a:off x="4754563" y="3321050"/>
            <a:ext cx="123825" cy="2476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502" name="Text Box 54"/>
          <p:cNvSpPr txBox="1">
            <a:spLocks noChangeArrowheads="1"/>
          </p:cNvSpPr>
          <p:nvPr/>
        </p:nvSpPr>
        <p:spPr bwMode="auto">
          <a:xfrm>
            <a:off x="4022725" y="3321050"/>
            <a:ext cx="822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 b="1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Nile valley</a:t>
            </a:r>
          </a:p>
        </p:txBody>
      </p:sp>
      <p:sp>
        <p:nvSpPr>
          <p:cNvPr id="25" name="Oval 12"/>
          <p:cNvSpPr>
            <a:spLocks noChangeArrowheads="1"/>
          </p:cNvSpPr>
          <p:nvPr/>
        </p:nvSpPr>
        <p:spPr bwMode="auto">
          <a:xfrm>
            <a:off x="5475287" y="3274218"/>
            <a:ext cx="123825" cy="309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5565775" y="3260725"/>
            <a:ext cx="83227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Indus Valley</a:t>
            </a:r>
            <a:endParaRPr lang="en-US" sz="1000" b="1" dirty="0">
              <a:solidFill>
                <a:srgbClr val="CD7C1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3145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4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4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4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4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4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4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4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04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4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6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nimBg="1"/>
      <p:bldP spid="104453" grpId="0"/>
      <p:bldP spid="104454" grpId="0"/>
      <p:bldP spid="104455" grpId="0"/>
      <p:bldP spid="104456" grpId="0"/>
      <p:bldP spid="104457" grpId="0"/>
      <p:bldP spid="104458" grpId="0"/>
      <p:bldP spid="104459" grpId="0"/>
      <p:bldP spid="104460" grpId="0" animBg="1"/>
      <p:bldP spid="104461" grpId="0" animBg="1"/>
      <p:bldP spid="104462" grpId="0" animBg="1"/>
      <p:bldP spid="104463" grpId="0" animBg="1"/>
      <p:bldP spid="104464" grpId="0"/>
      <p:bldP spid="104467" grpId="0" animBg="1"/>
      <p:bldP spid="104468" grpId="0"/>
      <p:bldP spid="104469" grpId="0" animBg="1"/>
      <p:bldP spid="104470" grpId="0" animBg="1"/>
      <p:bldP spid="104472" grpId="0" animBg="1"/>
      <p:bldP spid="104501" grpId="0" animBg="1"/>
      <p:bldP spid="104502" grpId="0"/>
      <p:bldP spid="25" grpId="0" animBg="1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337B9-0E24-47EF-9645-0188011E6FF1}" type="slidenum">
              <a:rPr lang="en-US"/>
              <a:pPr/>
              <a:t>2</a:t>
            </a:fld>
            <a:endParaRPr lang="en-US"/>
          </a:p>
        </p:txBody>
      </p:sp>
      <p:grpSp>
        <p:nvGrpSpPr>
          <p:cNvPr id="90141" name="Group 29"/>
          <p:cNvGrpSpPr>
            <a:grpSpLocks/>
          </p:cNvGrpSpPr>
          <p:nvPr/>
        </p:nvGrpSpPr>
        <p:grpSpPr bwMode="auto">
          <a:xfrm>
            <a:off x="1189038" y="5175250"/>
            <a:ext cx="2651125" cy="976313"/>
            <a:chOff x="749" y="3260"/>
            <a:chExt cx="1670" cy="615"/>
          </a:xfrm>
        </p:grpSpPr>
        <p:sp>
          <p:nvSpPr>
            <p:cNvPr id="90142" name="Line 30"/>
            <p:cNvSpPr>
              <a:spLocks noChangeShapeType="1"/>
            </p:cNvSpPr>
            <p:nvPr/>
          </p:nvSpPr>
          <p:spPr bwMode="auto">
            <a:xfrm>
              <a:off x="864" y="3414"/>
              <a:ext cx="0" cy="28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43" name="Text Box 31"/>
            <p:cNvSpPr txBox="1">
              <a:spLocks noChangeArrowheads="1"/>
            </p:cNvSpPr>
            <p:nvPr/>
          </p:nvSpPr>
          <p:spPr bwMode="auto">
            <a:xfrm rot="-21600000">
              <a:off x="749" y="3721"/>
              <a:ext cx="77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D7C1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000" b="1" dirty="0" smtClean="0">
                  <a:solidFill>
                    <a:srgbClr val="FF0000"/>
                  </a:solidFill>
                </a:rPr>
                <a:t>200,000 </a:t>
              </a:r>
              <a:r>
                <a:rPr lang="en-US" sz="1000" b="1" dirty="0" err="1">
                  <a:solidFill>
                    <a:srgbClr val="FF0000"/>
                  </a:solidFill>
                </a:rPr>
                <a:t>yrs</a:t>
              </a:r>
              <a:r>
                <a:rPr lang="en-US" sz="1000" b="1" dirty="0">
                  <a:solidFill>
                    <a:srgbClr val="FF0000"/>
                  </a:solidFill>
                </a:rPr>
                <a:t> ago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0144" name="Text Box 32"/>
            <p:cNvSpPr txBox="1">
              <a:spLocks noChangeArrowheads="1"/>
            </p:cNvSpPr>
            <p:nvPr/>
          </p:nvSpPr>
          <p:spPr bwMode="auto">
            <a:xfrm>
              <a:off x="749" y="3260"/>
              <a:ext cx="167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D7C1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000" b="1">
                  <a:solidFill>
                    <a:srgbClr val="FF0000"/>
                  </a:solidFill>
                </a:rPr>
                <a:t>Human Origins</a:t>
              </a:r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90140" name="Group 28"/>
          <p:cNvGrpSpPr>
            <a:grpSpLocks/>
          </p:cNvGrpSpPr>
          <p:nvPr/>
        </p:nvGrpSpPr>
        <p:grpSpPr bwMode="auto">
          <a:xfrm>
            <a:off x="365125" y="5237163"/>
            <a:ext cx="8596313" cy="906463"/>
            <a:chOff x="230" y="3299"/>
            <a:chExt cx="5415" cy="571"/>
          </a:xfrm>
        </p:grpSpPr>
        <p:grpSp>
          <p:nvGrpSpPr>
            <p:cNvPr id="90115" name="Group 3"/>
            <p:cNvGrpSpPr>
              <a:grpSpLocks/>
            </p:cNvGrpSpPr>
            <p:nvPr/>
          </p:nvGrpSpPr>
          <p:grpSpPr bwMode="auto">
            <a:xfrm>
              <a:off x="4608" y="3414"/>
              <a:ext cx="1037" cy="456"/>
              <a:chOff x="4608" y="3414"/>
              <a:chExt cx="1037" cy="456"/>
            </a:xfrm>
          </p:grpSpPr>
          <p:sp>
            <p:nvSpPr>
              <p:cNvPr id="90116" name="Line 4"/>
              <p:cNvSpPr>
                <a:spLocks noChangeShapeType="1"/>
              </p:cNvSpPr>
              <p:nvPr/>
            </p:nvSpPr>
            <p:spPr bwMode="auto">
              <a:xfrm>
                <a:off x="5472" y="3414"/>
                <a:ext cx="0" cy="288"/>
              </a:xfrm>
              <a:prstGeom prst="line">
                <a:avLst/>
              </a:prstGeom>
              <a:noFill/>
              <a:ln w="19050">
                <a:solidFill>
                  <a:srgbClr val="CD7C11"/>
                </a:solidFill>
                <a:round/>
                <a:headEnd type="triangle" w="med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17" name="Line 5"/>
              <p:cNvSpPr>
                <a:spLocks noChangeShapeType="1"/>
              </p:cNvSpPr>
              <p:nvPr/>
            </p:nvSpPr>
            <p:spPr bwMode="auto">
              <a:xfrm>
                <a:off x="5242" y="3414"/>
                <a:ext cx="0" cy="288"/>
              </a:xfrm>
              <a:prstGeom prst="line">
                <a:avLst/>
              </a:prstGeom>
              <a:noFill/>
              <a:ln w="19050">
                <a:solidFill>
                  <a:srgbClr val="CD7C11"/>
                </a:solidFill>
                <a:round/>
                <a:headEnd type="triangle" w="med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18" name="Text Box 6"/>
              <p:cNvSpPr txBox="1">
                <a:spLocks noChangeArrowheads="1"/>
              </p:cNvSpPr>
              <p:nvPr/>
            </p:nvSpPr>
            <p:spPr bwMode="auto">
              <a:xfrm rot="21600000">
                <a:off x="5260" y="3715"/>
                <a:ext cx="38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/>
                <a:r>
                  <a:rPr lang="en-US" sz="1000" b="1">
                    <a:solidFill>
                      <a:srgbClr val="CD7C11"/>
                    </a:solidFill>
                  </a:rPr>
                  <a:t>Today</a:t>
                </a:r>
              </a:p>
            </p:txBody>
          </p:sp>
          <p:sp>
            <p:nvSpPr>
              <p:cNvPr id="90119" name="Text Box 7"/>
              <p:cNvSpPr txBox="1">
                <a:spLocks noChangeArrowheads="1"/>
              </p:cNvSpPr>
              <p:nvPr/>
            </p:nvSpPr>
            <p:spPr bwMode="auto">
              <a:xfrm>
                <a:off x="4608" y="3715"/>
                <a:ext cx="704" cy="1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eaLnBrk="0" hangingPunct="0"/>
                <a:r>
                  <a:rPr lang="en-US" sz="1000" b="1" dirty="0" smtClean="0">
                    <a:solidFill>
                      <a:srgbClr val="CD7C11"/>
                    </a:solidFill>
                  </a:rPr>
                  <a:t>10,000 </a:t>
                </a:r>
                <a:r>
                  <a:rPr lang="en-US" sz="1000" b="1" dirty="0">
                    <a:solidFill>
                      <a:srgbClr val="CD7C11"/>
                    </a:solidFill>
                  </a:rPr>
                  <a:t>years ago</a:t>
                </a:r>
              </a:p>
            </p:txBody>
          </p:sp>
        </p:grpSp>
        <p:grpSp>
          <p:nvGrpSpPr>
            <p:cNvPr id="90124" name="Group 12"/>
            <p:cNvGrpSpPr>
              <a:grpSpLocks/>
            </p:cNvGrpSpPr>
            <p:nvPr/>
          </p:nvGrpSpPr>
          <p:grpSpPr bwMode="auto">
            <a:xfrm>
              <a:off x="288" y="3472"/>
              <a:ext cx="5184" cy="173"/>
              <a:chOff x="288" y="3472"/>
              <a:chExt cx="5184" cy="173"/>
            </a:xfrm>
          </p:grpSpPr>
          <p:sp>
            <p:nvSpPr>
              <p:cNvPr id="90125" name="Rectangle 13"/>
              <p:cNvSpPr>
                <a:spLocks noChangeArrowheads="1"/>
              </p:cNvSpPr>
              <p:nvPr/>
            </p:nvSpPr>
            <p:spPr bwMode="auto">
              <a:xfrm>
                <a:off x="518" y="3472"/>
                <a:ext cx="4954" cy="173"/>
              </a:xfrm>
              <a:prstGeom prst="rect">
                <a:avLst/>
              </a:prstGeom>
              <a:solidFill>
                <a:srgbClr val="99CCFF"/>
              </a:solidFill>
              <a:ln w="19050">
                <a:solidFill>
                  <a:srgbClr val="CD7C1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000">
                  <a:latin typeface="Arial Black" pitchFamily="34" charset="0"/>
                </a:endParaRPr>
              </a:p>
            </p:txBody>
          </p:sp>
          <p:sp>
            <p:nvSpPr>
              <p:cNvPr id="90126" name="AutoShape 14"/>
              <p:cNvSpPr>
                <a:spLocks noChangeArrowheads="1"/>
              </p:cNvSpPr>
              <p:nvPr/>
            </p:nvSpPr>
            <p:spPr bwMode="auto">
              <a:xfrm rot="16200000">
                <a:off x="288" y="3472"/>
                <a:ext cx="173" cy="173"/>
              </a:xfrm>
              <a:prstGeom prst="triangle">
                <a:avLst>
                  <a:gd name="adj" fmla="val 50000"/>
                </a:avLst>
              </a:prstGeom>
              <a:solidFill>
                <a:srgbClr val="99CCFF"/>
              </a:solidFill>
              <a:ln w="19050">
                <a:solidFill>
                  <a:srgbClr val="CD7C1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127" name="Rectangle 15"/>
            <p:cNvSpPr>
              <a:spLocks noChangeArrowheads="1"/>
            </p:cNvSpPr>
            <p:nvPr/>
          </p:nvSpPr>
          <p:spPr bwMode="auto">
            <a:xfrm>
              <a:off x="864" y="3472"/>
              <a:ext cx="4608" cy="173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CD7C1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000" dirty="0">
                <a:latin typeface="Arial Black" pitchFamily="34" charset="0"/>
              </a:endParaRPr>
            </a:p>
          </p:txBody>
        </p:sp>
        <p:sp>
          <p:nvSpPr>
            <p:cNvPr id="90133" name="AutoShape 21"/>
            <p:cNvSpPr>
              <a:spLocks/>
            </p:cNvSpPr>
            <p:nvPr/>
          </p:nvSpPr>
          <p:spPr bwMode="auto">
            <a:xfrm rot="5400000">
              <a:off x="5328" y="3271"/>
              <a:ext cx="57" cy="230"/>
            </a:xfrm>
            <a:prstGeom prst="leftBrace">
              <a:avLst>
                <a:gd name="adj1" fmla="val 33626"/>
                <a:gd name="adj2" fmla="val 50000"/>
              </a:avLst>
            </a:prstGeom>
            <a:noFill/>
            <a:ln w="19050">
              <a:solidFill>
                <a:srgbClr val="CD7C1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35" name="Rectangle 23"/>
            <p:cNvSpPr>
              <a:spLocks noChangeArrowheads="1"/>
            </p:cNvSpPr>
            <p:nvPr/>
          </p:nvSpPr>
          <p:spPr bwMode="auto">
            <a:xfrm flipH="1">
              <a:off x="5242" y="3472"/>
              <a:ext cx="230" cy="173"/>
            </a:xfrm>
            <a:prstGeom prst="rect">
              <a:avLst/>
            </a:prstGeom>
            <a:solidFill>
              <a:srgbClr val="FF99CC"/>
            </a:solidFill>
            <a:ln w="19050">
              <a:solidFill>
                <a:srgbClr val="CD7C1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000" b="1">
                <a:solidFill>
                  <a:srgbClr val="CD7C11"/>
                </a:solidFill>
                <a:latin typeface="Arial Black" pitchFamily="34" charset="0"/>
              </a:endParaRPr>
            </a:p>
          </p:txBody>
        </p:sp>
        <p:sp>
          <p:nvSpPr>
            <p:cNvPr id="90136" name="Text Box 24"/>
            <p:cNvSpPr txBox="1">
              <a:spLocks noChangeArrowheads="1"/>
            </p:cNvSpPr>
            <p:nvPr/>
          </p:nvSpPr>
          <p:spPr bwMode="auto">
            <a:xfrm rot="21600000">
              <a:off x="230" y="3299"/>
              <a:ext cx="57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sz="1000" dirty="0">
                <a:solidFill>
                  <a:srgbClr val="CD7C11"/>
                </a:solidFill>
                <a:latin typeface="Arial Black" pitchFamily="34" charset="0"/>
              </a:endParaRPr>
            </a:p>
          </p:txBody>
        </p:sp>
      </p:grpSp>
      <p:pic>
        <p:nvPicPr>
          <p:cNvPr id="90138" name="Picture 26" descr="slide0127_image06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411163"/>
            <a:ext cx="5761038" cy="383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137" name="Picture 25" descr="mundo-lef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">
            <a:off x="6218238" y="3436938"/>
            <a:ext cx="1828800" cy="182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139" name="Text Box 27"/>
          <p:cNvSpPr txBox="1">
            <a:spLocks noChangeArrowheads="1"/>
          </p:cNvSpPr>
          <p:nvPr/>
        </p:nvSpPr>
        <p:spPr bwMode="auto">
          <a:xfrm rot="21600000">
            <a:off x="457200" y="4343400"/>
            <a:ext cx="30178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solidFill>
                  <a:srgbClr val="CD7C11"/>
                </a:solidFill>
                <a:latin typeface="Arial Black" pitchFamily="34" charset="0"/>
              </a:rPr>
              <a:t>Homo erectus doing lunch</a:t>
            </a:r>
          </a:p>
        </p:txBody>
      </p:sp>
      <p:sp>
        <p:nvSpPr>
          <p:cNvPr id="90130" name="AutoShape 18"/>
          <p:cNvSpPr>
            <a:spLocks noChangeArrowheads="1"/>
          </p:cNvSpPr>
          <p:nvPr/>
        </p:nvSpPr>
        <p:spPr bwMode="auto">
          <a:xfrm>
            <a:off x="5943600" y="427901"/>
            <a:ext cx="2917825" cy="2293799"/>
          </a:xfrm>
          <a:prstGeom prst="wedgeEllipseCallout">
            <a:avLst>
              <a:gd name="adj1" fmla="val -8380"/>
              <a:gd name="adj2" fmla="val 81602"/>
            </a:avLst>
          </a:prstGeom>
          <a:solidFill>
            <a:schemeClr val="bg1"/>
          </a:solidFill>
          <a:ln w="12700" algn="ctr">
            <a:solidFill>
              <a:srgbClr val="0A56A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0A56A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Life </a:t>
            </a:r>
            <a:r>
              <a:rPr lang="en-US" sz="2000" dirty="0">
                <a:solidFill>
                  <a:srgbClr val="0A56A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000" dirty="0">
                <a:solidFill>
                  <a:srgbClr val="0A56A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000" dirty="0">
                <a:solidFill>
                  <a:srgbClr val="0A56A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200,000 years ago looked something like this.</a:t>
            </a:r>
          </a:p>
        </p:txBody>
      </p:sp>
    </p:spTree>
    <p:extLst>
      <p:ext uri="{BB962C8B-B14F-4D97-AF65-F5344CB8AC3E}">
        <p14:creationId xmlns:p14="http://schemas.microsoft.com/office/powerpoint/2010/main" val="288448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0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0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0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0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0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0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0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39" grpId="0"/>
      <p:bldP spid="901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13B1-6D96-48D7-8CF1-8F54AADE3E3C}" type="slidenum">
              <a:rPr lang="en-US"/>
              <a:pPr/>
              <a:t>3</a:t>
            </a:fld>
            <a:endParaRPr lang="en-US"/>
          </a:p>
        </p:txBody>
      </p:sp>
      <p:grpSp>
        <p:nvGrpSpPr>
          <p:cNvPr id="91199" name="Group 63"/>
          <p:cNvGrpSpPr>
            <a:grpSpLocks/>
          </p:cNvGrpSpPr>
          <p:nvPr/>
        </p:nvGrpSpPr>
        <p:grpSpPr bwMode="auto">
          <a:xfrm>
            <a:off x="3290888" y="320675"/>
            <a:ext cx="5578475" cy="3983038"/>
            <a:chOff x="230" y="202"/>
            <a:chExt cx="3514" cy="2509"/>
          </a:xfrm>
        </p:grpSpPr>
        <p:pic>
          <p:nvPicPr>
            <p:cNvPr id="91164" name="Picture 28" descr="slide0142_image04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" y="202"/>
              <a:ext cx="3514" cy="25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1163" name="Picture 27" descr="SL00409_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3" y="2333"/>
              <a:ext cx="288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1198" name="Group 62"/>
          <p:cNvGrpSpPr>
            <a:grpSpLocks/>
          </p:cNvGrpSpPr>
          <p:nvPr/>
        </p:nvGrpSpPr>
        <p:grpSpPr bwMode="auto">
          <a:xfrm>
            <a:off x="7315200" y="5440363"/>
            <a:ext cx="1117600" cy="722312"/>
            <a:chOff x="4608" y="3779"/>
            <a:chExt cx="704" cy="455"/>
          </a:xfrm>
        </p:grpSpPr>
        <p:sp>
          <p:nvSpPr>
            <p:cNvPr id="91183" name="Line 47"/>
            <p:cNvSpPr>
              <a:spLocks noChangeShapeType="1"/>
            </p:cNvSpPr>
            <p:nvPr/>
          </p:nvSpPr>
          <p:spPr bwMode="auto">
            <a:xfrm>
              <a:off x="5242" y="3779"/>
              <a:ext cx="0" cy="28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85" name="Text Box 49"/>
            <p:cNvSpPr txBox="1">
              <a:spLocks noChangeArrowheads="1"/>
            </p:cNvSpPr>
            <p:nvPr/>
          </p:nvSpPr>
          <p:spPr bwMode="auto">
            <a:xfrm rot="-43200000">
              <a:off x="4608" y="4080"/>
              <a:ext cx="70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eaLnBrk="0" hangingPunct="0"/>
              <a:r>
                <a:rPr lang="en-US" sz="1000" b="1">
                  <a:solidFill>
                    <a:srgbClr val="FF0000"/>
                  </a:solidFill>
                </a:rPr>
                <a:t>10k years ago</a:t>
              </a:r>
            </a:p>
          </p:txBody>
        </p:sp>
      </p:grpSp>
      <p:grpSp>
        <p:nvGrpSpPr>
          <p:cNvPr id="91138" name="Group 2"/>
          <p:cNvGrpSpPr>
            <a:grpSpLocks/>
          </p:cNvGrpSpPr>
          <p:nvPr/>
        </p:nvGrpSpPr>
        <p:grpSpPr bwMode="auto">
          <a:xfrm>
            <a:off x="1189038" y="5175250"/>
            <a:ext cx="2651125" cy="976313"/>
            <a:chOff x="749" y="3260"/>
            <a:chExt cx="1670" cy="615"/>
          </a:xfrm>
        </p:grpSpPr>
        <p:sp>
          <p:nvSpPr>
            <p:cNvPr id="91139" name="Line 3"/>
            <p:cNvSpPr>
              <a:spLocks noChangeShapeType="1"/>
            </p:cNvSpPr>
            <p:nvPr/>
          </p:nvSpPr>
          <p:spPr bwMode="auto">
            <a:xfrm>
              <a:off x="864" y="3414"/>
              <a:ext cx="0" cy="288"/>
            </a:xfrm>
            <a:prstGeom prst="line">
              <a:avLst/>
            </a:prstGeom>
            <a:noFill/>
            <a:ln w="19050">
              <a:solidFill>
                <a:srgbClr val="CD7C11"/>
              </a:solidFill>
              <a:round/>
              <a:headEnd type="triangle" w="med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40" name="Text Box 4"/>
            <p:cNvSpPr txBox="1">
              <a:spLocks noChangeArrowheads="1"/>
            </p:cNvSpPr>
            <p:nvPr/>
          </p:nvSpPr>
          <p:spPr bwMode="auto">
            <a:xfrm rot="-21600000">
              <a:off x="749" y="3721"/>
              <a:ext cx="77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D7C1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000" b="1">
                  <a:solidFill>
                    <a:srgbClr val="CD7C11"/>
                  </a:solidFill>
                </a:rPr>
                <a:t>200k yrs ago</a:t>
              </a:r>
              <a:endParaRPr lang="en-US">
                <a:solidFill>
                  <a:srgbClr val="CD7C11"/>
                </a:solidFill>
              </a:endParaRPr>
            </a:p>
          </p:txBody>
        </p:sp>
        <p:sp>
          <p:nvSpPr>
            <p:cNvPr id="91141" name="Text Box 5"/>
            <p:cNvSpPr txBox="1">
              <a:spLocks noChangeArrowheads="1"/>
            </p:cNvSpPr>
            <p:nvPr/>
          </p:nvSpPr>
          <p:spPr bwMode="auto">
            <a:xfrm>
              <a:off x="749" y="3260"/>
              <a:ext cx="167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D7C1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000" b="1">
                  <a:solidFill>
                    <a:srgbClr val="CD7C11"/>
                  </a:solidFill>
                </a:rPr>
                <a:t>Human Origins</a:t>
              </a:r>
              <a:endParaRPr lang="en-US">
                <a:solidFill>
                  <a:srgbClr val="CD7C11"/>
                </a:solidFill>
              </a:endParaRPr>
            </a:p>
          </p:txBody>
        </p:sp>
      </p:grpSp>
      <p:grpSp>
        <p:nvGrpSpPr>
          <p:cNvPr id="91142" name="Group 6"/>
          <p:cNvGrpSpPr>
            <a:grpSpLocks/>
          </p:cNvGrpSpPr>
          <p:nvPr/>
        </p:nvGrpSpPr>
        <p:grpSpPr bwMode="auto">
          <a:xfrm>
            <a:off x="457200" y="5329235"/>
            <a:ext cx="8504238" cy="812800"/>
            <a:chOff x="288" y="3357"/>
            <a:chExt cx="5357" cy="512"/>
          </a:xfrm>
        </p:grpSpPr>
        <p:grpSp>
          <p:nvGrpSpPr>
            <p:cNvPr id="91143" name="Group 7"/>
            <p:cNvGrpSpPr>
              <a:grpSpLocks/>
            </p:cNvGrpSpPr>
            <p:nvPr/>
          </p:nvGrpSpPr>
          <p:grpSpPr bwMode="auto">
            <a:xfrm>
              <a:off x="4608" y="3414"/>
              <a:ext cx="1037" cy="455"/>
              <a:chOff x="4608" y="3414"/>
              <a:chExt cx="1037" cy="455"/>
            </a:xfrm>
          </p:grpSpPr>
          <p:sp>
            <p:nvSpPr>
              <p:cNvPr id="91144" name="Line 8"/>
              <p:cNvSpPr>
                <a:spLocks noChangeShapeType="1"/>
              </p:cNvSpPr>
              <p:nvPr/>
            </p:nvSpPr>
            <p:spPr bwMode="auto">
              <a:xfrm>
                <a:off x="5472" y="3414"/>
                <a:ext cx="0" cy="288"/>
              </a:xfrm>
              <a:prstGeom prst="line">
                <a:avLst/>
              </a:prstGeom>
              <a:noFill/>
              <a:ln w="19050">
                <a:solidFill>
                  <a:srgbClr val="CD7C11"/>
                </a:solidFill>
                <a:round/>
                <a:headEnd type="triangle" w="med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45" name="Line 9"/>
              <p:cNvSpPr>
                <a:spLocks noChangeShapeType="1"/>
              </p:cNvSpPr>
              <p:nvPr/>
            </p:nvSpPr>
            <p:spPr bwMode="auto">
              <a:xfrm>
                <a:off x="5242" y="3414"/>
                <a:ext cx="0" cy="28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 type="triangle" w="med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46" name="Text Box 10"/>
              <p:cNvSpPr txBox="1">
                <a:spLocks noChangeArrowheads="1"/>
              </p:cNvSpPr>
              <p:nvPr/>
            </p:nvSpPr>
            <p:spPr bwMode="auto">
              <a:xfrm rot="21600000">
                <a:off x="5260" y="3715"/>
                <a:ext cx="38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/>
                <a:r>
                  <a:rPr lang="en-US" sz="1000" b="1">
                    <a:solidFill>
                      <a:srgbClr val="CD7C11"/>
                    </a:solidFill>
                  </a:rPr>
                  <a:t>Today</a:t>
                </a:r>
              </a:p>
            </p:txBody>
          </p:sp>
          <p:sp>
            <p:nvSpPr>
              <p:cNvPr id="91147" name="Text Box 11"/>
              <p:cNvSpPr txBox="1">
                <a:spLocks noChangeArrowheads="1"/>
              </p:cNvSpPr>
              <p:nvPr/>
            </p:nvSpPr>
            <p:spPr bwMode="auto">
              <a:xfrm rot="-43200000">
                <a:off x="4608" y="3715"/>
                <a:ext cx="704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eaLnBrk="0" hangingPunct="0"/>
                <a:endParaRPr lang="en-US" sz="1000" b="1">
                  <a:solidFill>
                    <a:srgbClr val="CD7C11"/>
                  </a:solidFill>
                </a:endParaRPr>
              </a:p>
            </p:txBody>
          </p:sp>
        </p:grpSp>
        <p:grpSp>
          <p:nvGrpSpPr>
            <p:cNvPr id="91148" name="Group 12"/>
            <p:cNvGrpSpPr>
              <a:grpSpLocks/>
            </p:cNvGrpSpPr>
            <p:nvPr/>
          </p:nvGrpSpPr>
          <p:grpSpPr bwMode="auto">
            <a:xfrm>
              <a:off x="288" y="3472"/>
              <a:ext cx="5184" cy="173"/>
              <a:chOff x="288" y="3472"/>
              <a:chExt cx="5184" cy="173"/>
            </a:xfrm>
          </p:grpSpPr>
          <p:sp>
            <p:nvSpPr>
              <p:cNvPr id="91149" name="Rectangle 13"/>
              <p:cNvSpPr>
                <a:spLocks noChangeArrowheads="1"/>
              </p:cNvSpPr>
              <p:nvPr/>
            </p:nvSpPr>
            <p:spPr bwMode="auto">
              <a:xfrm>
                <a:off x="518" y="3472"/>
                <a:ext cx="4954" cy="173"/>
              </a:xfrm>
              <a:prstGeom prst="rect">
                <a:avLst/>
              </a:prstGeom>
              <a:solidFill>
                <a:srgbClr val="99CCFF"/>
              </a:solidFill>
              <a:ln w="19050">
                <a:solidFill>
                  <a:srgbClr val="CD7C1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000">
                  <a:latin typeface="Arial Black" pitchFamily="34" charset="0"/>
                </a:endParaRPr>
              </a:p>
            </p:txBody>
          </p:sp>
          <p:sp>
            <p:nvSpPr>
              <p:cNvPr id="91150" name="AutoShape 14"/>
              <p:cNvSpPr>
                <a:spLocks noChangeArrowheads="1"/>
              </p:cNvSpPr>
              <p:nvPr/>
            </p:nvSpPr>
            <p:spPr bwMode="auto">
              <a:xfrm rot="16200000">
                <a:off x="288" y="3472"/>
                <a:ext cx="173" cy="173"/>
              </a:xfrm>
              <a:prstGeom prst="triangle">
                <a:avLst>
                  <a:gd name="adj" fmla="val 50000"/>
                </a:avLst>
              </a:prstGeom>
              <a:solidFill>
                <a:srgbClr val="99CCFF"/>
              </a:solidFill>
              <a:ln w="19050">
                <a:solidFill>
                  <a:srgbClr val="CD7C1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151" name="Rectangle 15"/>
            <p:cNvSpPr>
              <a:spLocks noChangeArrowheads="1"/>
            </p:cNvSpPr>
            <p:nvPr/>
          </p:nvSpPr>
          <p:spPr bwMode="auto">
            <a:xfrm>
              <a:off x="864" y="3472"/>
              <a:ext cx="4608" cy="173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CD7C1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000" dirty="0">
                <a:latin typeface="Arial Black" pitchFamily="34" charset="0"/>
              </a:endParaRPr>
            </a:p>
          </p:txBody>
        </p:sp>
        <p:sp>
          <p:nvSpPr>
            <p:cNvPr id="91153" name="AutoShape 17"/>
            <p:cNvSpPr>
              <a:spLocks/>
            </p:cNvSpPr>
            <p:nvPr/>
          </p:nvSpPr>
          <p:spPr bwMode="auto">
            <a:xfrm rot="5400000">
              <a:off x="5328" y="3271"/>
              <a:ext cx="57" cy="230"/>
            </a:xfrm>
            <a:prstGeom prst="leftBrace">
              <a:avLst>
                <a:gd name="adj1" fmla="val 33626"/>
                <a:gd name="adj2" fmla="val 50000"/>
              </a:avLst>
            </a:prstGeom>
            <a:noFill/>
            <a:ln w="19050">
              <a:solidFill>
                <a:srgbClr val="CD7C1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55" name="Rectangle 19"/>
            <p:cNvSpPr>
              <a:spLocks noChangeArrowheads="1"/>
            </p:cNvSpPr>
            <p:nvPr/>
          </p:nvSpPr>
          <p:spPr bwMode="auto">
            <a:xfrm flipH="1">
              <a:off x="5242" y="3472"/>
              <a:ext cx="230" cy="173"/>
            </a:xfrm>
            <a:prstGeom prst="rect">
              <a:avLst/>
            </a:prstGeom>
            <a:solidFill>
              <a:srgbClr val="FF99CC"/>
            </a:solidFill>
            <a:ln w="19050">
              <a:solidFill>
                <a:srgbClr val="CD7C1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000" b="1">
                <a:solidFill>
                  <a:srgbClr val="CD7C11"/>
                </a:solidFill>
                <a:latin typeface="Arial Black" pitchFamily="34" charset="0"/>
              </a:endParaRPr>
            </a:p>
          </p:txBody>
        </p:sp>
      </p:grpSp>
      <p:sp>
        <p:nvSpPr>
          <p:cNvPr id="91160" name="Text Box 24"/>
          <p:cNvSpPr txBox="1">
            <a:spLocks noChangeArrowheads="1"/>
          </p:cNvSpPr>
          <p:nvPr/>
        </p:nvSpPr>
        <p:spPr bwMode="auto">
          <a:xfrm rot="21600000">
            <a:off x="5668963" y="4343400"/>
            <a:ext cx="30178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sz="1000">
                <a:solidFill>
                  <a:srgbClr val="CD7C11"/>
                </a:solidFill>
                <a:latin typeface="Arial Black" pitchFamily="34" charset="0"/>
              </a:rPr>
              <a:t>Homo sapiens at home</a:t>
            </a:r>
          </a:p>
        </p:txBody>
      </p:sp>
      <p:pic>
        <p:nvPicPr>
          <p:cNvPr id="91201" name="Picture 65" descr="mundo-righ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00000">
            <a:off x="1463675" y="3179763"/>
            <a:ext cx="1804988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58" name="AutoShape 22"/>
          <p:cNvSpPr>
            <a:spLocks noChangeArrowheads="1"/>
          </p:cNvSpPr>
          <p:nvPr/>
        </p:nvSpPr>
        <p:spPr bwMode="auto">
          <a:xfrm>
            <a:off x="182563" y="867955"/>
            <a:ext cx="3649662" cy="908864"/>
          </a:xfrm>
          <a:prstGeom prst="wedgeEllipseCallout">
            <a:avLst>
              <a:gd name="adj1" fmla="val 16639"/>
              <a:gd name="adj2" fmla="val 107458"/>
            </a:avLst>
          </a:prstGeom>
          <a:solidFill>
            <a:schemeClr val="bg1"/>
          </a:solidFill>
          <a:ln w="12700" algn="ctr">
            <a:solidFill>
              <a:srgbClr val="0A56A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dirty="0">
                <a:solidFill>
                  <a:srgbClr val="0A56A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10,000 years </a:t>
            </a:r>
            <a:r>
              <a:rPr lang="en-US" dirty="0" smtClean="0">
                <a:solidFill>
                  <a:srgbClr val="0A56A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ago, </a:t>
            </a:r>
            <a:r>
              <a:rPr lang="en-US" dirty="0">
                <a:solidFill>
                  <a:srgbClr val="0A56A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life looked more like this:</a:t>
            </a:r>
          </a:p>
        </p:txBody>
      </p:sp>
    </p:spTree>
    <p:extLst>
      <p:ext uri="{BB962C8B-B14F-4D97-AF65-F5344CB8AC3E}">
        <p14:creationId xmlns:p14="http://schemas.microsoft.com/office/powerpoint/2010/main" val="3733883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1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1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1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1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1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1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60" grpId="0"/>
      <p:bldP spid="911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AEE9B-A5B6-4D15-BB53-F5FD2E215592}" type="slidenum">
              <a:rPr lang="en-US"/>
              <a:pPr/>
              <a:t>4</a:t>
            </a:fld>
            <a:endParaRPr lang="en-US"/>
          </a:p>
        </p:txBody>
      </p:sp>
      <p:pic>
        <p:nvPicPr>
          <p:cNvPr id="92168" name="Picture 8" descr="mundo-fro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775" y="2157413"/>
            <a:ext cx="1828800" cy="182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2165" name="Group 5"/>
          <p:cNvGrpSpPr>
            <a:grpSpLocks/>
          </p:cNvGrpSpPr>
          <p:nvPr/>
        </p:nvGrpSpPr>
        <p:grpSpPr bwMode="auto">
          <a:xfrm>
            <a:off x="5400675" y="3441700"/>
            <a:ext cx="3382963" cy="2416175"/>
            <a:chOff x="230" y="202"/>
            <a:chExt cx="3514" cy="2509"/>
          </a:xfrm>
        </p:grpSpPr>
        <p:pic>
          <p:nvPicPr>
            <p:cNvPr id="92166" name="Picture 6" descr="slide0142_image04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" y="202"/>
              <a:ext cx="3514" cy="25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167" name="Picture 7" descr="SL00409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3" y="2333"/>
              <a:ext cx="288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92164" name="Picture 4" descr="slide0127_image06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430213"/>
            <a:ext cx="3292475" cy="219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69" name="Text Box 9"/>
          <p:cNvSpPr txBox="1">
            <a:spLocks noChangeArrowheads="1"/>
          </p:cNvSpPr>
          <p:nvPr/>
        </p:nvSpPr>
        <p:spPr bwMode="auto">
          <a:xfrm rot="21600000">
            <a:off x="457200" y="2635250"/>
            <a:ext cx="30178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solidFill>
                  <a:srgbClr val="CD7C11"/>
                </a:solidFill>
                <a:latin typeface="Arial Black" pitchFamily="34" charset="0"/>
              </a:rPr>
              <a:t>Homo erectus – 200,000 years ago</a:t>
            </a:r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 rot="21600000">
            <a:off x="5851525" y="3182938"/>
            <a:ext cx="28352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sz="1000">
                <a:solidFill>
                  <a:srgbClr val="CD7C11"/>
                </a:solidFill>
                <a:latin typeface="Arial Black" pitchFamily="34" charset="0"/>
              </a:rPr>
              <a:t>Homo sapiens – 10,000 years ago</a:t>
            </a:r>
          </a:p>
        </p:txBody>
      </p:sp>
      <p:sp>
        <p:nvSpPr>
          <p:cNvPr id="92171" name="AutoShape 11"/>
          <p:cNvSpPr>
            <a:spLocks noChangeArrowheads="1"/>
          </p:cNvSpPr>
          <p:nvPr/>
        </p:nvSpPr>
        <p:spPr bwMode="auto">
          <a:xfrm>
            <a:off x="4846638" y="204788"/>
            <a:ext cx="3649662" cy="1314450"/>
          </a:xfrm>
          <a:prstGeom prst="wedgeEllipseCallout">
            <a:avLst>
              <a:gd name="adj1" fmla="val -40301"/>
              <a:gd name="adj2" fmla="val 103866"/>
            </a:avLst>
          </a:prstGeom>
          <a:solidFill>
            <a:schemeClr val="bg1"/>
          </a:solidFill>
          <a:ln w="12700" algn="ctr">
            <a:solidFill>
              <a:srgbClr val="0A56A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2800">
                <a:solidFill>
                  <a:srgbClr val="0A56A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Notice any changes?</a:t>
            </a:r>
          </a:p>
        </p:txBody>
      </p:sp>
    </p:spTree>
    <p:extLst>
      <p:ext uri="{BB962C8B-B14F-4D97-AF65-F5344CB8AC3E}">
        <p14:creationId xmlns:p14="http://schemas.microsoft.com/office/powerpoint/2010/main" val="523686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9" grpId="0"/>
      <p:bldP spid="92170" grpId="0"/>
      <p:bldP spid="92171" grpId="0" animBg="1"/>
      <p:bldP spid="9217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FA5C-965F-4887-9344-02AB653B6126}" type="slidenum">
              <a:rPr lang="en-US"/>
              <a:pPr/>
              <a:t>5</a:t>
            </a:fld>
            <a:endParaRPr lang="en-US"/>
          </a:p>
        </p:txBody>
      </p:sp>
      <p:pic>
        <p:nvPicPr>
          <p:cNvPr id="98310" name="Picture 6" descr="slide0142_image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4114800" cy="293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311" name="Picture 7" descr="SL00409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2952750"/>
            <a:ext cx="33813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8322" name="Group 18"/>
          <p:cNvGrpSpPr>
            <a:grpSpLocks/>
          </p:cNvGrpSpPr>
          <p:nvPr/>
        </p:nvGrpSpPr>
        <p:grpSpPr bwMode="auto">
          <a:xfrm>
            <a:off x="4572000" y="3246438"/>
            <a:ext cx="4114800" cy="2560637"/>
            <a:chOff x="2880" y="2045"/>
            <a:chExt cx="2592" cy="1613"/>
          </a:xfrm>
        </p:grpSpPr>
        <p:pic>
          <p:nvPicPr>
            <p:cNvPr id="98313" name="Picture 9" descr="slide0091_image09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135"/>
            <a:stretch>
              <a:fillRect/>
            </a:stretch>
          </p:blipFill>
          <p:spPr bwMode="auto">
            <a:xfrm>
              <a:off x="2880" y="2869"/>
              <a:ext cx="1278" cy="7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8314" name="Picture 10" descr="dom-pg6a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741" r="6667" b="8676"/>
            <a:stretch>
              <a:fillRect/>
            </a:stretch>
          </p:blipFill>
          <p:spPr bwMode="auto">
            <a:xfrm>
              <a:off x="2880" y="2045"/>
              <a:ext cx="1278" cy="7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8315" name="Picture 1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39" r="4781" b="15294"/>
            <a:stretch>
              <a:fillRect/>
            </a:stretch>
          </p:blipFill>
          <p:spPr bwMode="auto">
            <a:xfrm>
              <a:off x="4194" y="2045"/>
              <a:ext cx="1278" cy="7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8316" name="Picture 1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3" t="3897" r="5383" b="9006"/>
            <a:stretch>
              <a:fillRect/>
            </a:stretch>
          </p:blipFill>
          <p:spPr bwMode="auto">
            <a:xfrm>
              <a:off x="4194" y="2869"/>
              <a:ext cx="1278" cy="7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8317" name="Picture 1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9" y="2400"/>
              <a:ext cx="730" cy="912"/>
            </a:xfrm>
            <a:prstGeom prst="rect">
              <a:avLst/>
            </a:prstGeom>
            <a:noFill/>
            <a:ln w="762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8320" name="AutoShape 16"/>
          <p:cNvSpPr>
            <a:spLocks noChangeArrowheads="1"/>
          </p:cNvSpPr>
          <p:nvPr/>
        </p:nvSpPr>
        <p:spPr bwMode="auto">
          <a:xfrm>
            <a:off x="711055" y="3521218"/>
            <a:ext cx="3389458" cy="2285857"/>
          </a:xfrm>
          <a:prstGeom prst="irregularSeal1">
            <a:avLst/>
          </a:prstGeom>
          <a:solidFill>
            <a:schemeClr val="bg1"/>
          </a:solidFill>
          <a:ln w="28575">
            <a:solidFill>
              <a:srgbClr val="CD7C1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dirty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Notice any </a:t>
            </a:r>
          </a:p>
          <a:p>
            <a:pPr algn="ctr"/>
            <a:r>
              <a:rPr lang="en-US" sz="2400" b="1" dirty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Differences?</a:t>
            </a:r>
          </a:p>
        </p:txBody>
      </p:sp>
      <p:sp>
        <p:nvSpPr>
          <p:cNvPr id="14" name="Rectangle 26"/>
          <p:cNvSpPr>
            <a:spLocks noChangeArrowheads="1"/>
          </p:cNvSpPr>
          <p:nvPr/>
        </p:nvSpPr>
        <p:spPr bwMode="auto">
          <a:xfrm>
            <a:off x="457200" y="5820930"/>
            <a:ext cx="801687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So, how did we </a:t>
            </a:r>
            <a:r>
              <a:rPr lang="en-US" sz="32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get from there to here?</a:t>
            </a:r>
            <a:endParaRPr lang="en-US" sz="3200" dirty="0">
              <a:solidFill>
                <a:srgbClr val="CD7C1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8927" y="457200"/>
            <a:ext cx="41078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Beginning about </a:t>
            </a:r>
            <a:br>
              <a:rPr lang="en-US" sz="2800" b="1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b="1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3500 B.C., </a:t>
            </a:r>
            <a:br>
              <a:rPr lang="en-US" sz="2800" b="1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b="1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these changes </a:t>
            </a:r>
            <a:br>
              <a:rPr lang="en-US" sz="2800" b="1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b="1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happened</a:t>
            </a:r>
            <a:endParaRPr lang="en-US" sz="2800" b="1" dirty="0" smtClean="0">
              <a:solidFill>
                <a:srgbClr val="CD7C1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6400800" y="2438400"/>
            <a:ext cx="636588" cy="6365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607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8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83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8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8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20" grpId="0" animBg="1" autoUpdateAnimBg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2321" y="1143000"/>
            <a:ext cx="2262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DOMESTICATION</a:t>
            </a:r>
            <a:r>
              <a:rPr lang="en-US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of… </a:t>
            </a:r>
            <a:endParaRPr lang="en-US" dirty="0"/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5303838" y="868362"/>
            <a:ext cx="2286000" cy="2103438"/>
            <a:chOff x="4032" y="1872"/>
            <a:chExt cx="1440" cy="1325"/>
          </a:xfrm>
        </p:grpSpPr>
        <p:pic>
          <p:nvPicPr>
            <p:cNvPr id="4" name="Picture 6" descr="dom-pg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492"/>
            <a:stretch>
              <a:fillRect/>
            </a:stretch>
          </p:blipFill>
          <p:spPr bwMode="auto">
            <a:xfrm>
              <a:off x="4320" y="1872"/>
              <a:ext cx="806" cy="957"/>
            </a:xfrm>
            <a:prstGeom prst="rect">
              <a:avLst/>
            </a:prstGeom>
            <a:noFill/>
            <a:ln w="19050">
              <a:solidFill>
                <a:srgbClr val="CD7C1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 Box 9"/>
            <p:cNvSpPr txBox="1">
              <a:spLocks noChangeArrowheads="1"/>
            </p:cNvSpPr>
            <p:nvPr/>
          </p:nvSpPr>
          <p:spPr bwMode="auto">
            <a:xfrm>
              <a:off x="4032" y="2909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400">
                  <a:solidFill>
                    <a:srgbClr val="CD7C1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and plants</a:t>
              </a:r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3932238" y="868362"/>
            <a:ext cx="1279525" cy="2103438"/>
            <a:chOff x="1152" y="1872"/>
            <a:chExt cx="806" cy="1325"/>
          </a:xfrm>
        </p:grpSpPr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1152" y="2909"/>
              <a:ext cx="8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400">
                  <a:solidFill>
                    <a:srgbClr val="CD7C1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animals</a:t>
              </a:r>
            </a:p>
          </p:txBody>
        </p:sp>
        <p:pic>
          <p:nvPicPr>
            <p:cNvPr id="8" name="Picture 1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1872"/>
              <a:ext cx="806" cy="960"/>
            </a:xfrm>
            <a:prstGeom prst="rect">
              <a:avLst/>
            </a:prstGeom>
            <a:noFill/>
            <a:ln w="19050">
              <a:solidFill>
                <a:srgbClr val="CD7C1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228600" y="3278188"/>
            <a:ext cx="393401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Resulted in a </a:t>
            </a:r>
            <a:r>
              <a:rPr lang="en-US" sz="2400" dirty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new way of </a:t>
            </a:r>
            <a:r>
              <a:rPr lang="en-US" sz="24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living we </a:t>
            </a:r>
            <a:r>
              <a:rPr lang="en-US" sz="2400" dirty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know as </a:t>
            </a:r>
            <a:r>
              <a:rPr lang="en-US" sz="24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FARMING.</a:t>
            </a:r>
            <a:endParaRPr lang="en-US" sz="2400" dirty="0">
              <a:solidFill>
                <a:srgbClr val="CD7C1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n-US" sz="24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4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“The Agricultural Revolution”</a:t>
            </a:r>
            <a:endParaRPr lang="en-US" sz="2400" dirty="0">
              <a:solidFill>
                <a:srgbClr val="CD7C1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endParaRPr lang="en-US" sz="2400" dirty="0" smtClean="0">
              <a:solidFill>
                <a:srgbClr val="CD7C1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n-US" sz="24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1.)  Crop growing</a:t>
            </a:r>
          </a:p>
          <a:p>
            <a:pPr algn="ctr"/>
            <a:r>
              <a:rPr lang="en-US" sz="24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2.)  Herding animals</a:t>
            </a:r>
            <a:endParaRPr lang="en-US" sz="2400" dirty="0">
              <a:solidFill>
                <a:srgbClr val="CD7C1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572000" y="4570850"/>
            <a:ext cx="39624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…and the  </a:t>
            </a:r>
            <a:r>
              <a:rPr lang="en-US" sz="2000" dirty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development </a:t>
            </a:r>
            <a:r>
              <a:rPr lang="en-US" sz="20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</a:t>
            </a:r>
            <a:endParaRPr lang="en-US" sz="2000" dirty="0">
              <a:solidFill>
                <a:srgbClr val="CD7C1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endParaRPr lang="en-US" sz="2400" b="1" dirty="0">
              <a:solidFill>
                <a:srgbClr val="CD7C1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n-US" sz="2400" b="1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3.)  FARMING </a:t>
            </a:r>
            <a:r>
              <a:rPr lang="en-US" sz="2400" b="1" dirty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COMMUNITIES</a:t>
            </a:r>
            <a:endParaRPr lang="en-US" sz="2400" dirty="0">
              <a:solidFill>
                <a:srgbClr val="CD7C1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164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ChangeArrowheads="1"/>
          </p:cNvSpPr>
          <p:nvPr/>
        </p:nvSpPr>
        <p:spPr bwMode="auto">
          <a:xfrm>
            <a:off x="861433" y="1447800"/>
            <a:ext cx="6765925" cy="4093428"/>
          </a:xfrm>
          <a:prstGeom prst="rect">
            <a:avLst/>
          </a:prstGeom>
          <a:solidFill>
            <a:schemeClr val="bg1"/>
          </a:solidFill>
          <a:ln w="9525">
            <a:solidFill>
              <a:srgbClr val="CD7C1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Reliable food source also means more food – a SURPLUS!</a:t>
            </a:r>
          </a:p>
          <a:p>
            <a:pPr algn="ctr"/>
            <a:endParaRPr lang="en-US" sz="2000" dirty="0">
              <a:solidFill>
                <a:srgbClr val="CD7C1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n-US" sz="20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…this allows people to specialize in jobs </a:t>
            </a:r>
            <a:r>
              <a:rPr lang="en-US" sz="2000" u="sng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other</a:t>
            </a:r>
            <a:r>
              <a:rPr lang="en-US" sz="20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than growing crops and herding animals, like:</a:t>
            </a:r>
          </a:p>
          <a:p>
            <a:pPr algn="ctr"/>
            <a:endParaRPr lang="en-US" sz="2000" dirty="0">
              <a:solidFill>
                <a:srgbClr val="CD7C1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25425" indent="-225425">
              <a:buFontTx/>
              <a:buChar char="•"/>
            </a:pPr>
            <a:r>
              <a:rPr lang="en-US" sz="20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Weavers</a:t>
            </a:r>
          </a:p>
          <a:p>
            <a:pPr marL="225425" indent="-225425">
              <a:buFontTx/>
              <a:buChar char="•"/>
            </a:pPr>
            <a:r>
              <a:rPr lang="en-US" sz="20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Stone Masons</a:t>
            </a:r>
          </a:p>
          <a:p>
            <a:pPr marL="225425" indent="-225425">
              <a:buFontTx/>
              <a:buChar char="•"/>
            </a:pPr>
            <a:r>
              <a:rPr lang="en-US" sz="20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Potters</a:t>
            </a:r>
          </a:p>
          <a:p>
            <a:pPr marL="225425" indent="-225425">
              <a:buFontTx/>
              <a:buChar char="•"/>
            </a:pPr>
            <a:r>
              <a:rPr lang="en-US" sz="20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Priests</a:t>
            </a:r>
          </a:p>
          <a:p>
            <a:pPr marL="225425" indent="-225425">
              <a:buFontTx/>
              <a:buChar char="•"/>
            </a:pPr>
            <a:r>
              <a:rPr lang="en-US" sz="20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Scribes </a:t>
            </a:r>
          </a:p>
          <a:p>
            <a:pPr marL="225425" indent="-225425">
              <a:buFontTx/>
              <a:buChar char="•"/>
            </a:pPr>
            <a:r>
              <a:rPr lang="en-US" sz="20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Traders</a:t>
            </a:r>
          </a:p>
          <a:p>
            <a:pPr marL="225425" indent="-225425">
              <a:buFontTx/>
              <a:buChar char="•"/>
            </a:pPr>
            <a:r>
              <a:rPr lang="en-US" sz="20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Army officers</a:t>
            </a:r>
          </a:p>
          <a:p>
            <a:pPr algn="ctr"/>
            <a:endParaRPr lang="en-US" sz="2000" dirty="0">
              <a:solidFill>
                <a:srgbClr val="CD7C1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" name="Picture 2" descr="guatemala_texti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701572"/>
            <a:ext cx="1896052" cy="2486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845126" y="511314"/>
            <a:ext cx="6765925" cy="707886"/>
          </a:xfrm>
          <a:prstGeom prst="rect">
            <a:avLst/>
          </a:prstGeom>
          <a:solidFill>
            <a:schemeClr val="bg1"/>
          </a:solidFill>
          <a:ln w="9525">
            <a:solidFill>
              <a:srgbClr val="CD7C1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CD7C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This means more people – Population centers around food growing areas around the world.</a:t>
            </a:r>
            <a:endParaRPr lang="en-US" sz="2000" dirty="0">
              <a:solidFill>
                <a:srgbClr val="CD7C1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54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30CE-E342-46A9-8172-B84AB34C64C7}" type="slidenum">
              <a:rPr lang="en-US"/>
              <a:pPr/>
              <a:t>8</a:t>
            </a:fld>
            <a:endParaRPr lang="en-US"/>
          </a:p>
        </p:txBody>
      </p:sp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1985963" y="401638"/>
            <a:ext cx="5170487" cy="476250"/>
          </a:xfrm>
          <a:prstGeom prst="rect">
            <a:avLst/>
          </a:prstGeom>
          <a:solidFill>
            <a:srgbClr val="FFFF99"/>
          </a:solidFill>
          <a:ln w="19050">
            <a:solidFill>
              <a:srgbClr val="CD7C1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CD7C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Domestication of Plants and Animals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3910013" y="1501775"/>
            <a:ext cx="1322387" cy="476250"/>
          </a:xfrm>
          <a:prstGeom prst="rect">
            <a:avLst/>
          </a:prstGeom>
          <a:solidFill>
            <a:srgbClr val="99CCFF"/>
          </a:solidFill>
          <a:ln w="19050">
            <a:solidFill>
              <a:srgbClr val="CD7C1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CD7C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Farming</a:t>
            </a: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3562350" y="2601913"/>
            <a:ext cx="2017713" cy="476250"/>
          </a:xfrm>
          <a:prstGeom prst="rect">
            <a:avLst/>
          </a:prstGeom>
          <a:solidFill>
            <a:srgbClr val="99CCFF"/>
          </a:solidFill>
          <a:ln w="19050">
            <a:solidFill>
              <a:srgbClr val="CD7C1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CD7C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Surplus Food</a:t>
            </a:r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6238875" y="2601913"/>
            <a:ext cx="2087563" cy="476250"/>
          </a:xfrm>
          <a:prstGeom prst="rect">
            <a:avLst/>
          </a:prstGeom>
          <a:solidFill>
            <a:srgbClr val="99CCFF"/>
          </a:solidFill>
          <a:ln w="19050">
            <a:solidFill>
              <a:srgbClr val="CD7C1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CD7C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Specialization</a:t>
            </a:r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817563" y="2409825"/>
            <a:ext cx="2068512" cy="841375"/>
          </a:xfrm>
          <a:prstGeom prst="rect">
            <a:avLst/>
          </a:prstGeom>
          <a:solidFill>
            <a:srgbClr val="99CCFF"/>
          </a:solidFill>
          <a:ln w="19050">
            <a:solidFill>
              <a:srgbClr val="CD7C1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CD7C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Population</a:t>
            </a:r>
          </a:p>
          <a:p>
            <a:pPr algn="ctr"/>
            <a:r>
              <a:rPr lang="en-US" sz="2400">
                <a:solidFill>
                  <a:srgbClr val="CD7C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Intensification</a:t>
            </a:r>
          </a:p>
        </p:txBody>
      </p:sp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3282950" y="3702050"/>
            <a:ext cx="2576513" cy="1206500"/>
          </a:xfrm>
          <a:prstGeom prst="rect">
            <a:avLst/>
          </a:prstGeom>
          <a:solidFill>
            <a:srgbClr val="99FF99"/>
          </a:solidFill>
          <a:ln w="19050">
            <a:solidFill>
              <a:srgbClr val="CD7C1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CD7C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Complex Society,</a:t>
            </a:r>
          </a:p>
          <a:p>
            <a:pPr algn="ctr"/>
            <a:r>
              <a:rPr lang="en-US" sz="2400">
                <a:solidFill>
                  <a:srgbClr val="CD7C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also known as</a:t>
            </a:r>
          </a:p>
          <a:p>
            <a:pPr algn="ctr"/>
            <a:r>
              <a:rPr lang="en-US" sz="2400" b="1">
                <a:solidFill>
                  <a:srgbClr val="CD7C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CIVILIZATION</a:t>
            </a:r>
          </a:p>
        </p:txBody>
      </p:sp>
      <p:sp>
        <p:nvSpPr>
          <p:cNvPr id="111625" name="Line 9"/>
          <p:cNvSpPr>
            <a:spLocks noChangeShapeType="1"/>
          </p:cNvSpPr>
          <p:nvPr/>
        </p:nvSpPr>
        <p:spPr bwMode="auto">
          <a:xfrm>
            <a:off x="6096000" y="1143000"/>
            <a:ext cx="0" cy="0"/>
          </a:xfrm>
          <a:prstGeom prst="line">
            <a:avLst/>
          </a:prstGeom>
          <a:noFill/>
          <a:ln w="19050">
            <a:solidFill>
              <a:srgbClr val="CD7C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1664" name="AutoShape 48"/>
          <p:cNvCxnSpPr>
            <a:cxnSpLocks noChangeShapeType="1"/>
            <a:stCxn id="111618" idx="2"/>
            <a:endCxn id="111620" idx="0"/>
          </p:cNvCxnSpPr>
          <p:nvPr/>
        </p:nvCxnSpPr>
        <p:spPr bwMode="auto">
          <a:xfrm>
            <a:off x="4572000" y="887413"/>
            <a:ext cx="0" cy="604837"/>
          </a:xfrm>
          <a:prstGeom prst="straightConnector1">
            <a:avLst/>
          </a:prstGeom>
          <a:noFill/>
          <a:ln w="19050">
            <a:solidFill>
              <a:srgbClr val="CD7C1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666" name="AutoShape 50"/>
          <p:cNvCxnSpPr>
            <a:cxnSpLocks noChangeShapeType="1"/>
            <a:stCxn id="111620" idx="2"/>
            <a:endCxn id="111621" idx="0"/>
          </p:cNvCxnSpPr>
          <p:nvPr/>
        </p:nvCxnSpPr>
        <p:spPr bwMode="auto">
          <a:xfrm>
            <a:off x="4572000" y="1987550"/>
            <a:ext cx="0" cy="604838"/>
          </a:xfrm>
          <a:prstGeom prst="straightConnector1">
            <a:avLst/>
          </a:prstGeom>
          <a:noFill/>
          <a:ln w="19050">
            <a:solidFill>
              <a:srgbClr val="CD7C1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667" name="AutoShape 51"/>
          <p:cNvCxnSpPr>
            <a:cxnSpLocks noChangeShapeType="1"/>
            <a:stCxn id="111620" idx="2"/>
            <a:endCxn id="111622" idx="1"/>
          </p:cNvCxnSpPr>
          <p:nvPr/>
        </p:nvCxnSpPr>
        <p:spPr bwMode="auto">
          <a:xfrm>
            <a:off x="4572000" y="1987550"/>
            <a:ext cx="1657350" cy="852488"/>
          </a:xfrm>
          <a:prstGeom prst="straightConnector1">
            <a:avLst/>
          </a:prstGeom>
          <a:noFill/>
          <a:ln w="19050">
            <a:solidFill>
              <a:srgbClr val="CD7C1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668" name="AutoShape 52"/>
          <p:cNvCxnSpPr>
            <a:cxnSpLocks noChangeShapeType="1"/>
            <a:stCxn id="111620" idx="2"/>
            <a:endCxn id="111623" idx="3"/>
          </p:cNvCxnSpPr>
          <p:nvPr/>
        </p:nvCxnSpPr>
        <p:spPr bwMode="auto">
          <a:xfrm flipH="1">
            <a:off x="2895600" y="1987550"/>
            <a:ext cx="1676400" cy="842963"/>
          </a:xfrm>
          <a:prstGeom prst="straightConnector1">
            <a:avLst/>
          </a:prstGeom>
          <a:noFill/>
          <a:ln w="19050">
            <a:solidFill>
              <a:srgbClr val="CD7C1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669" name="AutoShape 53"/>
          <p:cNvCxnSpPr>
            <a:cxnSpLocks noChangeShapeType="1"/>
            <a:stCxn id="111621" idx="2"/>
            <a:endCxn id="111624" idx="0"/>
          </p:cNvCxnSpPr>
          <p:nvPr/>
        </p:nvCxnSpPr>
        <p:spPr bwMode="auto">
          <a:xfrm>
            <a:off x="4572000" y="3087688"/>
            <a:ext cx="0" cy="604837"/>
          </a:xfrm>
          <a:prstGeom prst="straightConnector1">
            <a:avLst/>
          </a:prstGeom>
          <a:noFill/>
          <a:ln w="19050">
            <a:solidFill>
              <a:srgbClr val="CD7C1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670" name="AutoShape 54"/>
          <p:cNvCxnSpPr>
            <a:cxnSpLocks noChangeShapeType="1"/>
            <a:stCxn id="111623" idx="2"/>
            <a:endCxn id="111624" idx="1"/>
          </p:cNvCxnSpPr>
          <p:nvPr/>
        </p:nvCxnSpPr>
        <p:spPr bwMode="auto">
          <a:xfrm>
            <a:off x="1852613" y="3260725"/>
            <a:ext cx="1420812" cy="1044575"/>
          </a:xfrm>
          <a:prstGeom prst="straightConnector1">
            <a:avLst/>
          </a:prstGeom>
          <a:noFill/>
          <a:ln w="19050">
            <a:solidFill>
              <a:srgbClr val="CD7C1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671" name="AutoShape 55"/>
          <p:cNvCxnSpPr>
            <a:cxnSpLocks noChangeShapeType="1"/>
            <a:stCxn id="111623" idx="3"/>
            <a:endCxn id="111621" idx="1"/>
          </p:cNvCxnSpPr>
          <p:nvPr/>
        </p:nvCxnSpPr>
        <p:spPr bwMode="auto">
          <a:xfrm>
            <a:off x="2895600" y="2830513"/>
            <a:ext cx="657225" cy="9525"/>
          </a:xfrm>
          <a:prstGeom prst="straightConnector1">
            <a:avLst/>
          </a:prstGeom>
          <a:noFill/>
          <a:ln w="19050">
            <a:solidFill>
              <a:srgbClr val="CD7C1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672" name="AutoShape 56"/>
          <p:cNvCxnSpPr>
            <a:cxnSpLocks noChangeShapeType="1"/>
            <a:stCxn id="111622" idx="1"/>
            <a:endCxn id="111621" idx="3"/>
          </p:cNvCxnSpPr>
          <p:nvPr/>
        </p:nvCxnSpPr>
        <p:spPr bwMode="auto">
          <a:xfrm flipH="1">
            <a:off x="5589588" y="2840038"/>
            <a:ext cx="639762" cy="0"/>
          </a:xfrm>
          <a:prstGeom prst="straightConnector1">
            <a:avLst/>
          </a:prstGeom>
          <a:noFill/>
          <a:ln w="19050">
            <a:solidFill>
              <a:srgbClr val="CD7C1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673" name="AutoShape 57"/>
          <p:cNvCxnSpPr>
            <a:cxnSpLocks noChangeShapeType="1"/>
            <a:stCxn id="111622" idx="2"/>
            <a:endCxn id="111624" idx="3"/>
          </p:cNvCxnSpPr>
          <p:nvPr/>
        </p:nvCxnSpPr>
        <p:spPr bwMode="auto">
          <a:xfrm flipH="1">
            <a:off x="5868988" y="3087688"/>
            <a:ext cx="1414462" cy="1217612"/>
          </a:xfrm>
          <a:prstGeom prst="straightConnector1">
            <a:avLst/>
          </a:prstGeom>
          <a:noFill/>
          <a:ln w="19050">
            <a:solidFill>
              <a:srgbClr val="CD7C1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698" name="Line 82"/>
          <p:cNvSpPr>
            <a:spLocks noChangeShapeType="1"/>
          </p:cNvSpPr>
          <p:nvPr/>
        </p:nvSpPr>
        <p:spPr bwMode="auto">
          <a:xfrm>
            <a:off x="865" y="5532442"/>
            <a:ext cx="0" cy="457200"/>
          </a:xfrm>
          <a:prstGeom prst="line">
            <a:avLst/>
          </a:prstGeom>
          <a:noFill/>
          <a:ln w="19050">
            <a:solidFill>
              <a:srgbClr val="CD7C11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48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1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1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1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1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1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111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111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111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 animBg="1"/>
      <p:bldP spid="111620" grpId="0" animBg="1"/>
      <p:bldP spid="111621" grpId="0" animBg="1"/>
      <p:bldP spid="111622" grpId="0" animBg="1"/>
      <p:bldP spid="111623" grpId="0" animBg="1"/>
      <p:bldP spid="1116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63B4-508B-4CE6-A256-D1FC9452BB7B}" type="slidenum">
              <a:rPr lang="en-US"/>
              <a:pPr/>
              <a:t>9</a:t>
            </a:fld>
            <a:endParaRPr lang="en-US"/>
          </a:p>
        </p:txBody>
      </p:sp>
      <p:pic>
        <p:nvPicPr>
          <p:cNvPr id="117776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592" y="4181382"/>
            <a:ext cx="1795462" cy="1425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7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380" y="4782047"/>
            <a:ext cx="2133601" cy="1210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765" name="AutoShape 5"/>
          <p:cNvSpPr>
            <a:spLocks noChangeArrowheads="1"/>
          </p:cNvSpPr>
          <p:nvPr/>
        </p:nvSpPr>
        <p:spPr bwMode="auto">
          <a:xfrm>
            <a:off x="457200" y="4271933"/>
            <a:ext cx="2955925" cy="400110"/>
          </a:xfrm>
          <a:prstGeom prst="homePlate">
            <a:avLst>
              <a:gd name="adj" fmla="val 44029"/>
            </a:avLst>
          </a:prstGeom>
          <a:solidFill>
            <a:srgbClr val="FFFF99"/>
          </a:solidFill>
          <a:ln w="19050" algn="ctr">
            <a:solidFill>
              <a:srgbClr val="CD7C1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00050" indent="-400050"/>
            <a:r>
              <a:rPr lang="en-US" sz="2000" dirty="0">
                <a:solidFill>
                  <a:srgbClr val="CD7C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7) Complex Technologies</a:t>
            </a:r>
          </a:p>
        </p:txBody>
      </p:sp>
      <p:sp>
        <p:nvSpPr>
          <p:cNvPr id="117766" name="Oval 6"/>
          <p:cNvSpPr>
            <a:spLocks noChangeArrowheads="1"/>
          </p:cNvSpPr>
          <p:nvPr/>
        </p:nvSpPr>
        <p:spPr bwMode="auto">
          <a:xfrm>
            <a:off x="5564621" y="5340490"/>
            <a:ext cx="1371600" cy="533400"/>
          </a:xfrm>
          <a:prstGeom prst="ellipse">
            <a:avLst/>
          </a:prstGeom>
          <a:solidFill>
            <a:schemeClr val="bg1"/>
          </a:solidFill>
          <a:ln w="19050" algn="ctr">
            <a:solidFill>
              <a:srgbClr val="CD7C1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CD7C11"/>
                </a:solidFill>
              </a:rPr>
              <a:t>Chariot</a:t>
            </a:r>
          </a:p>
        </p:txBody>
      </p:sp>
      <p:sp>
        <p:nvSpPr>
          <p:cNvPr id="117772" name="AutoShape 12"/>
          <p:cNvSpPr>
            <a:spLocks noChangeArrowheads="1"/>
          </p:cNvSpPr>
          <p:nvPr/>
        </p:nvSpPr>
        <p:spPr bwMode="auto">
          <a:xfrm>
            <a:off x="433532" y="3200400"/>
            <a:ext cx="2766868" cy="442674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9050" algn="ctr">
            <a:solidFill>
              <a:srgbClr val="CD7C1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00050" indent="-400050"/>
            <a:r>
              <a:rPr lang="en-US" sz="2000">
                <a:solidFill>
                  <a:srgbClr val="CD7C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5) Specialized jobs</a:t>
            </a:r>
          </a:p>
        </p:txBody>
      </p:sp>
      <p:sp>
        <p:nvSpPr>
          <p:cNvPr id="117773" name="AutoShape 13"/>
          <p:cNvSpPr>
            <a:spLocks noChangeArrowheads="1"/>
          </p:cNvSpPr>
          <p:nvPr/>
        </p:nvSpPr>
        <p:spPr bwMode="auto">
          <a:xfrm>
            <a:off x="433532" y="3748326"/>
            <a:ext cx="2718377" cy="442674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9050" algn="ctr">
            <a:solidFill>
              <a:srgbClr val="CD7C1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00050" indent="-400050"/>
            <a:r>
              <a:rPr lang="en-US" sz="2000" dirty="0">
                <a:solidFill>
                  <a:srgbClr val="CD7C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6) Social classes</a:t>
            </a:r>
          </a:p>
        </p:txBody>
      </p:sp>
      <p:sp>
        <p:nvSpPr>
          <p:cNvPr id="117774" name="Oval 14"/>
          <p:cNvSpPr>
            <a:spLocks noChangeArrowheads="1"/>
          </p:cNvSpPr>
          <p:nvPr/>
        </p:nvSpPr>
        <p:spPr bwMode="auto">
          <a:xfrm>
            <a:off x="1333500" y="5481004"/>
            <a:ext cx="1524000" cy="762000"/>
          </a:xfrm>
          <a:prstGeom prst="ellipse">
            <a:avLst/>
          </a:prstGeom>
          <a:solidFill>
            <a:schemeClr val="bg1"/>
          </a:solidFill>
          <a:ln w="19050" algn="ctr">
            <a:solidFill>
              <a:srgbClr val="CD7C1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CD7C11"/>
                </a:solidFill>
              </a:rPr>
              <a:t>Bronze Sword</a:t>
            </a:r>
          </a:p>
        </p:txBody>
      </p:sp>
      <p:sp>
        <p:nvSpPr>
          <p:cNvPr id="117777" name="AutoShape 17"/>
          <p:cNvSpPr>
            <a:spLocks noChangeArrowheads="1"/>
          </p:cNvSpPr>
          <p:nvPr/>
        </p:nvSpPr>
        <p:spPr bwMode="auto">
          <a:xfrm>
            <a:off x="457200" y="2209126"/>
            <a:ext cx="3657600" cy="442674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9050" algn="ctr">
            <a:solidFill>
              <a:srgbClr val="CD7C1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00050" indent="-400050"/>
            <a:r>
              <a:rPr lang="en-US" sz="2000" dirty="0">
                <a:solidFill>
                  <a:srgbClr val="CD7C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 Writing and record keeping</a:t>
            </a:r>
          </a:p>
        </p:txBody>
      </p:sp>
      <p:sp>
        <p:nvSpPr>
          <p:cNvPr id="117778" name="AutoShape 18"/>
          <p:cNvSpPr>
            <a:spLocks noChangeArrowheads="1"/>
          </p:cNvSpPr>
          <p:nvPr/>
        </p:nvSpPr>
        <p:spPr bwMode="auto">
          <a:xfrm>
            <a:off x="433532" y="2681526"/>
            <a:ext cx="3670300" cy="442674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9050" algn="ctr">
            <a:solidFill>
              <a:srgbClr val="CD7C1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00050" indent="-400050"/>
            <a:r>
              <a:rPr lang="en-US" sz="2000">
                <a:solidFill>
                  <a:srgbClr val="CD7C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 Highly organized religion</a:t>
            </a:r>
          </a:p>
        </p:txBody>
      </p:sp>
      <p:sp>
        <p:nvSpPr>
          <p:cNvPr id="117779" name="AutoShape 19"/>
          <p:cNvSpPr>
            <a:spLocks noChangeArrowheads="1"/>
          </p:cNvSpPr>
          <p:nvPr/>
        </p:nvSpPr>
        <p:spPr bwMode="auto">
          <a:xfrm>
            <a:off x="457200" y="1142326"/>
            <a:ext cx="3276600" cy="442674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9050" algn="ctr">
            <a:solidFill>
              <a:srgbClr val="CD7C1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00050" indent="-400050"/>
            <a:r>
              <a:rPr lang="en-US" sz="2000">
                <a:solidFill>
                  <a:srgbClr val="CD7C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 Cities</a:t>
            </a:r>
          </a:p>
        </p:txBody>
      </p:sp>
      <p:sp>
        <p:nvSpPr>
          <p:cNvPr id="117780" name="AutoShape 20"/>
          <p:cNvSpPr>
            <a:spLocks noChangeArrowheads="1"/>
          </p:cNvSpPr>
          <p:nvPr/>
        </p:nvSpPr>
        <p:spPr bwMode="auto">
          <a:xfrm>
            <a:off x="457200" y="1675726"/>
            <a:ext cx="4267200" cy="442674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9050" algn="ctr">
            <a:solidFill>
              <a:srgbClr val="CD7C1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00050" indent="-400050"/>
            <a:r>
              <a:rPr lang="en-US" sz="2000">
                <a:solidFill>
                  <a:srgbClr val="CD7C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 Central governments and law codes</a:t>
            </a:r>
          </a:p>
        </p:txBody>
      </p:sp>
      <p:sp>
        <p:nvSpPr>
          <p:cNvPr id="117781" name="AutoShape 21"/>
          <p:cNvSpPr>
            <a:spLocks noChangeArrowheads="1"/>
          </p:cNvSpPr>
          <p:nvPr/>
        </p:nvSpPr>
        <p:spPr bwMode="auto">
          <a:xfrm>
            <a:off x="457200" y="411163"/>
            <a:ext cx="4572000" cy="685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9050">
            <a:solidFill>
              <a:srgbClr val="CD7C1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solidFill>
                  <a:srgbClr val="CD7C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Elements of Civilization include:</a:t>
            </a:r>
          </a:p>
        </p:txBody>
      </p:sp>
      <p:pic>
        <p:nvPicPr>
          <p:cNvPr id="17" name="Picture 18" descr="Korean%20Monk"/>
          <p:cNvPicPr>
            <a:picLocks noChangeAspect="1" noChangeArrowheads="1"/>
          </p:cNvPicPr>
          <p:nvPr/>
        </p:nvPicPr>
        <p:blipFill>
          <a:blip r:embed="rId4" cstate="print">
            <a:lum bright="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50" t="16408" r="7568" b="19519"/>
          <a:stretch>
            <a:fillRect/>
          </a:stretch>
        </p:blipFill>
        <p:spPr bwMode="auto">
          <a:xfrm>
            <a:off x="3703637" y="3205678"/>
            <a:ext cx="1325563" cy="157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939" y="1750862"/>
            <a:ext cx="1109663" cy="145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3739068" y="4405343"/>
            <a:ext cx="1371600" cy="533400"/>
          </a:xfrm>
          <a:prstGeom prst="ellipse">
            <a:avLst/>
          </a:prstGeom>
          <a:solidFill>
            <a:schemeClr val="bg1"/>
          </a:solidFill>
          <a:ln w="19050" algn="ctr">
            <a:solidFill>
              <a:srgbClr val="CD7C1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dirty="0" smtClean="0">
                <a:solidFill>
                  <a:srgbClr val="CD7C11"/>
                </a:solidFill>
              </a:rPr>
              <a:t>Priest</a:t>
            </a:r>
            <a:endParaRPr lang="en-US" sz="1600" b="1" dirty="0">
              <a:solidFill>
                <a:srgbClr val="CD7C11"/>
              </a:solidFill>
            </a:endParaRPr>
          </a:p>
        </p:txBody>
      </p:sp>
      <p:sp>
        <p:nvSpPr>
          <p:cNvPr id="20" name="Oval 6"/>
          <p:cNvSpPr>
            <a:spLocks noChangeArrowheads="1"/>
          </p:cNvSpPr>
          <p:nvPr/>
        </p:nvSpPr>
        <p:spPr bwMode="auto">
          <a:xfrm>
            <a:off x="7132493" y="2898408"/>
            <a:ext cx="1795462" cy="614540"/>
          </a:xfrm>
          <a:prstGeom prst="ellipse">
            <a:avLst/>
          </a:prstGeom>
          <a:solidFill>
            <a:schemeClr val="bg1"/>
          </a:solidFill>
          <a:ln w="19050" algn="ctr">
            <a:solidFill>
              <a:srgbClr val="CD7C1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dirty="0" smtClean="0">
                <a:solidFill>
                  <a:srgbClr val="CD7C11"/>
                </a:solidFill>
              </a:rPr>
              <a:t>Writing and Laws</a:t>
            </a:r>
            <a:endParaRPr lang="en-US" sz="1600" b="1" dirty="0">
              <a:solidFill>
                <a:srgbClr val="CD7C11"/>
              </a:solidFill>
            </a:endParaRPr>
          </a:p>
        </p:txBody>
      </p:sp>
      <p:pic>
        <p:nvPicPr>
          <p:cNvPr id="21" name="Picture 5" descr="slide0113_image2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6920" y="628770"/>
            <a:ext cx="1493837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Oval 7"/>
          <p:cNvSpPr>
            <a:spLocks noChangeArrowheads="1"/>
          </p:cNvSpPr>
          <p:nvPr/>
        </p:nvSpPr>
        <p:spPr bwMode="auto">
          <a:xfrm>
            <a:off x="6112308" y="946680"/>
            <a:ext cx="2193492" cy="638319"/>
          </a:xfrm>
          <a:prstGeom prst="ellipse">
            <a:avLst/>
          </a:prstGeom>
          <a:solidFill>
            <a:schemeClr val="bg1"/>
          </a:solidFill>
          <a:ln w="19050">
            <a:solidFill>
              <a:srgbClr val="CD7C1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dirty="0" smtClean="0">
                <a:solidFill>
                  <a:srgbClr val="CD7C11"/>
                </a:solidFill>
              </a:rPr>
              <a:t>City of: </a:t>
            </a:r>
            <a:r>
              <a:rPr lang="en-US" sz="1600" b="1" dirty="0" err="1" smtClean="0">
                <a:solidFill>
                  <a:srgbClr val="CD7C11"/>
                </a:solidFill>
              </a:rPr>
              <a:t>Mohenjo</a:t>
            </a:r>
            <a:r>
              <a:rPr lang="en-US" sz="1600" b="1" dirty="0" smtClean="0">
                <a:solidFill>
                  <a:srgbClr val="CD7C11"/>
                </a:solidFill>
              </a:rPr>
              <a:t> </a:t>
            </a:r>
            <a:r>
              <a:rPr lang="en-US" sz="1600" b="1" dirty="0" err="1">
                <a:solidFill>
                  <a:srgbClr val="CD7C11"/>
                </a:solidFill>
              </a:rPr>
              <a:t>Daro</a:t>
            </a:r>
            <a:endParaRPr lang="en-US" sz="1600" b="1" dirty="0">
              <a:solidFill>
                <a:srgbClr val="CD7C11"/>
              </a:solidFill>
            </a:endParaRPr>
          </a:p>
        </p:txBody>
      </p:sp>
      <p:pic>
        <p:nvPicPr>
          <p:cNvPr id="23" name="Picture 4" descr="slide0113_image22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621" y="1737400"/>
            <a:ext cx="1233487" cy="1828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val 11"/>
          <p:cNvSpPr>
            <a:spLocks noChangeArrowheads="1"/>
          </p:cNvSpPr>
          <p:nvPr/>
        </p:nvSpPr>
        <p:spPr bwMode="auto">
          <a:xfrm>
            <a:off x="5274108" y="3322664"/>
            <a:ext cx="1676400" cy="5334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CD7C1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CD7C11"/>
                </a:solidFill>
              </a:rPr>
              <a:t>Pharaohs</a:t>
            </a:r>
          </a:p>
        </p:txBody>
      </p:sp>
    </p:spTree>
    <p:extLst>
      <p:ext uri="{BB962C8B-B14F-4D97-AF65-F5344CB8AC3E}">
        <p14:creationId xmlns:p14="http://schemas.microsoft.com/office/powerpoint/2010/main" val="767217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7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7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7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7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7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5" grpId="0" animBg="1" autoUpdateAnimBg="0"/>
      <p:bldP spid="117766" grpId="0" animBg="1" autoUpdateAnimBg="0"/>
      <p:bldP spid="117772" grpId="0" animBg="1" autoUpdateAnimBg="0"/>
      <p:bldP spid="117773" grpId="0" animBg="1" autoUpdateAnimBg="0"/>
      <p:bldP spid="117774" grpId="0" animBg="1" autoUpdateAnimBg="0"/>
      <p:bldP spid="117777" grpId="0" animBg="1" autoUpdateAnimBg="0"/>
      <p:bldP spid="117778" grpId="0" animBg="1" autoUpdateAnimBg="0"/>
      <p:bldP spid="117779" grpId="0" animBg="1" autoUpdateAnimBg="0"/>
      <p:bldP spid="117780" grpId="0" animBg="1" autoUpdateAnimBg="0"/>
      <p:bldP spid="117781" grpId="0" animBg="1"/>
      <p:bldP spid="19" grpId="0" animBg="1" autoUpdateAnimBg="0"/>
      <p:bldP spid="20" grpId="0" animBg="1" autoUpdateAnimBg="0"/>
      <p:bldP spid="22" grpId="0" animBg="1" autoUpdateAnimBg="0"/>
      <p:bldP spid="24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5614</TotalTime>
  <Words>252</Words>
  <Application>Microsoft Office PowerPoint</Application>
  <PresentationFormat>On-screen Show (4:3)</PresentationFormat>
  <Paragraphs>89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World History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Fehr</dc:creator>
  <cp:lastModifiedBy>Brian Fehr</cp:lastModifiedBy>
  <cp:revision>10</cp:revision>
  <dcterms:created xsi:type="dcterms:W3CDTF">2013-09-02T13:57:37Z</dcterms:created>
  <dcterms:modified xsi:type="dcterms:W3CDTF">2013-09-06T11:32:24Z</dcterms:modified>
</cp:coreProperties>
</file>